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20"/>
  </p:notesMasterIdLst>
  <p:sldIdLst>
    <p:sldId id="256" r:id="rId2"/>
    <p:sldId id="266" r:id="rId3"/>
    <p:sldId id="257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58" r:id="rId12"/>
    <p:sldId id="264" r:id="rId13"/>
    <p:sldId id="260" r:id="rId14"/>
    <p:sldId id="259" r:id="rId15"/>
    <p:sldId id="276" r:id="rId16"/>
    <p:sldId id="262" r:id="rId17"/>
    <p:sldId id="277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91" autoAdjust="0"/>
    <p:restoredTop sz="94660"/>
  </p:normalViewPr>
  <p:slideViewPr>
    <p:cSldViewPr>
      <p:cViewPr>
        <p:scale>
          <a:sx n="118" d="100"/>
          <a:sy n="118" d="100"/>
        </p:scale>
        <p:origin x="-390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мероприятия</c:v>
                </c:pt>
                <c:pt idx="1">
                  <c:v>участники</c:v>
                </c:pt>
                <c:pt idx="2">
                  <c:v>награды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</c:v>
                </c:pt>
                <c:pt idx="1">
                  <c:v>127</c:v>
                </c:pt>
                <c:pt idx="2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мероприятия</c:v>
                </c:pt>
                <c:pt idx="1">
                  <c:v>участники</c:v>
                </c:pt>
                <c:pt idx="2">
                  <c:v>награды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69</c:v>
                </c:pt>
                <c:pt idx="1">
                  <c:v>203</c:v>
                </c:pt>
                <c:pt idx="2">
                  <c:v>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мероприятия</c:v>
                </c:pt>
                <c:pt idx="1">
                  <c:v>участники</c:v>
                </c:pt>
                <c:pt idx="2">
                  <c:v>награды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86</c:v>
                </c:pt>
                <c:pt idx="1">
                  <c:v>321</c:v>
                </c:pt>
                <c:pt idx="2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178112"/>
        <c:axId val="27179648"/>
        <c:axId val="0"/>
      </c:bar3DChart>
      <c:catAx>
        <c:axId val="27178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179648"/>
        <c:crosses val="autoZero"/>
        <c:auto val="1"/>
        <c:lblAlgn val="ctr"/>
        <c:lblOffset val="100"/>
        <c:noMultiLvlLbl val="0"/>
      </c:catAx>
      <c:valAx>
        <c:axId val="27179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1781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D11FB-46C4-4495-B124-CD90211E08B1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9192D-4079-425D-BA3E-CDBD74F0D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43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9192D-4079-425D-BA3E-CDBD74F0D26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632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7B70313-F8EC-42E6-A1CE-0916D4CAE047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2C997F7-6E37-454D-BBF5-202E4580E7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70313-F8EC-42E6-A1CE-0916D4CAE047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997F7-6E37-454D-BBF5-202E4580E7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70313-F8EC-42E6-A1CE-0916D4CAE047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997F7-6E37-454D-BBF5-202E4580E7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70313-F8EC-42E6-A1CE-0916D4CAE047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997F7-6E37-454D-BBF5-202E4580E71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704B-223B-4318-A288-A048F88275AC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101F4-F6D7-4301-B05B-7820DE4D5F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7B70313-F8EC-42E6-A1CE-0916D4CAE047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2C997F7-6E37-454D-BBF5-202E4580E71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2348880"/>
            <a:ext cx="5723468" cy="2825153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Патриотическое воспитание граждан Российской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Федерации» </a:t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ГБОУ СОШ № 562</a:t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Красногвардейского района</a:t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г. Санкт-Петербурга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78726" y="1052735"/>
            <a:ext cx="3240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002060"/>
                </a:solidFill>
              </a:rPr>
              <a:t> Гражданин!</a:t>
            </a:r>
            <a:br>
              <a:rPr lang="ru-RU" sz="1400" b="1" i="1" dirty="0">
                <a:solidFill>
                  <a:srgbClr val="002060"/>
                </a:solidFill>
              </a:rPr>
            </a:br>
            <a:r>
              <a:rPr lang="ru-RU" sz="1400" b="1" i="1" dirty="0">
                <a:solidFill>
                  <a:srgbClr val="002060"/>
                </a:solidFill>
              </a:rPr>
              <a:t>Нет, не титул наследный, </a:t>
            </a:r>
            <a:br>
              <a:rPr lang="ru-RU" sz="1400" b="1" i="1" dirty="0">
                <a:solidFill>
                  <a:srgbClr val="002060"/>
                </a:solidFill>
              </a:rPr>
            </a:br>
            <a:r>
              <a:rPr lang="ru-RU" sz="1400" b="1" i="1" dirty="0" smtClean="0">
                <a:solidFill>
                  <a:srgbClr val="002060"/>
                </a:solidFill>
              </a:rPr>
              <a:t>а </a:t>
            </a:r>
            <a:r>
              <a:rPr lang="ru-RU" sz="1400" b="1" i="1" dirty="0">
                <a:solidFill>
                  <a:srgbClr val="002060"/>
                </a:solidFill>
              </a:rPr>
              <a:t>гордое званье:</a:t>
            </a:r>
            <a:br>
              <a:rPr lang="ru-RU" sz="1400" b="1" i="1" dirty="0">
                <a:solidFill>
                  <a:srgbClr val="002060"/>
                </a:solidFill>
              </a:rPr>
            </a:br>
            <a:r>
              <a:rPr lang="ru-RU" sz="1400" b="1" i="1" dirty="0">
                <a:solidFill>
                  <a:srgbClr val="002060"/>
                </a:solidFill>
              </a:rPr>
              <a:t>В нём и совесть, и честь,</a:t>
            </a:r>
            <a:br>
              <a:rPr lang="ru-RU" sz="1400" b="1" i="1" dirty="0">
                <a:solidFill>
                  <a:srgbClr val="002060"/>
                </a:solidFill>
              </a:rPr>
            </a:br>
            <a:r>
              <a:rPr lang="ru-RU" sz="1400" b="1" i="1" dirty="0">
                <a:solidFill>
                  <a:srgbClr val="002060"/>
                </a:solidFill>
              </a:rPr>
              <a:t>И родного </a:t>
            </a:r>
            <a:r>
              <a:rPr lang="ru-RU" sz="1400" b="1" i="1" dirty="0" smtClean="0">
                <a:solidFill>
                  <a:srgbClr val="002060"/>
                </a:solidFill>
              </a:rPr>
              <a:t>народа признанье</a:t>
            </a:r>
            <a:r>
              <a:rPr lang="ru-RU" sz="1400" b="1" i="1" dirty="0">
                <a:solidFill>
                  <a:srgbClr val="002060"/>
                </a:solidFill>
              </a:rPr>
              <a:t>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 </a:t>
            </a:r>
            <a:r>
              <a:rPr lang="ru-RU" sz="1400" b="1" i="1" dirty="0" smtClean="0">
                <a:solidFill>
                  <a:srgbClr val="002060"/>
                </a:solidFill>
              </a:rPr>
              <a:t>                       Т</a:t>
            </a:r>
            <a:r>
              <a:rPr lang="ru-RU" sz="1400" b="1" i="1" dirty="0">
                <a:solidFill>
                  <a:srgbClr val="002060"/>
                </a:solidFill>
              </a:rPr>
              <a:t>. </a:t>
            </a:r>
            <a:r>
              <a:rPr lang="ru-RU" sz="1400" b="1" i="1" dirty="0" smtClean="0">
                <a:solidFill>
                  <a:srgbClr val="002060"/>
                </a:solidFill>
              </a:rPr>
              <a:t>Абдурахманова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223991"/>
            <a:ext cx="1223875" cy="1634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557" y="5308452"/>
            <a:ext cx="1235766" cy="153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8736"/>
            <a:ext cx="1647056" cy="123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837" y="-26308"/>
            <a:ext cx="1720223" cy="114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32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5"/>
    </mc:Choice>
    <mc:Fallback xmlns="">
      <p:transition spd="slow" advTm="1099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980728"/>
            <a:ext cx="6196405" cy="3312367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Становление гражданского общества и правового государства во многом зависит от уровня гражданского образования и патриотического воспитания. Сегодня меняются отношения гражданина России с государством и обществом. Он получил большие возможности реализовать себя как самостоятельную личность в различных областях жизни, при этом возросла ответственность за свою судьбу и судьбу других людей. В этих условиях патриотизм становится важнейшей ценностью, интегрирующей в себе социальный, духовно-нравственный, идеологический, культурно-исторический, военно-патриотический аспекты. Гражданско-патриотическое воспитание становится одним из приоритетных направление системы образования.</a:t>
            </a:r>
          </a:p>
          <a:p>
            <a:endParaRPr lang="ru-RU" dirty="0"/>
          </a:p>
        </p:txBody>
      </p:sp>
      <p:pic>
        <p:nvPicPr>
          <p:cNvPr id="2050" name="Picture 2" descr="G:\фото мне\Ta9uSQ5gy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37112"/>
            <a:ext cx="1920000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2019672" cy="1372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2949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70"/>
    </mc:Choice>
    <mc:Fallback xmlns="">
      <p:transition spd="slow" advTm="1657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Что мы понимаем под гражданско-патриотическим воспитанием?</a:t>
            </a:r>
            <a:br>
              <a:rPr lang="ru-RU" sz="2800" b="1" i="1" dirty="0">
                <a:solidFill>
                  <a:srgbClr val="C00000"/>
                </a:solidFill>
              </a:rPr>
            </a:br>
            <a:endParaRPr lang="ru-RU" sz="28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3318960"/>
              </p:ext>
            </p:extLst>
          </p:nvPr>
        </p:nvGraphicFramePr>
        <p:xfrm>
          <a:off x="1594644" y="2204864"/>
          <a:ext cx="5934075" cy="3031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6720"/>
                <a:gridCol w="2967355"/>
              </a:tblGrid>
              <a:tr h="3031696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Гражданственность: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Долг перед семьёй, предками, страной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Служение Отечеству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Закон и правопорядок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Правовое государство и гражданское общество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Многообразие и равенство культур и народов России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*Признание права другого быть “непохожим на тебя”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Патриотизм: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Любовь: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К близким, друзьям, школе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К своей малой родине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К своему народу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К окружающему миру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К России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* Действия во благо их, даже вопреки собственным интересам.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3" name="Picture 1" descr="C:\Users\Teacher\Desktop\s-prazdnikom-velikoy-pobedyi-myi-pomnim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2501">
            <a:off x="6732240" y="4797152"/>
            <a:ext cx="1524000" cy="124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80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30"/>
    </mc:Choice>
    <mc:Fallback xmlns="">
      <p:transition spd="slow" advTm="1673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980728"/>
            <a:ext cx="6196405" cy="4742341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1800" dirty="0"/>
              <a:t>Детский возраст является наиболее оптимальным для системы гражданско-патриотического воспитания, так как это период самоутверждения, активного развития социальных интересов и жизненных идеалов. </a:t>
            </a:r>
          </a:p>
          <a:p>
            <a:pPr algn="just"/>
            <a:r>
              <a:rPr lang="ru-RU" sz="1800" dirty="0"/>
              <a:t>Мы не можем приказать ребенку любить. Для того, чтобы у ученика зародилось чувство любви, нужно активно воздействовать на его чувства. Только тогда любовь к Родине, к месту, где он родился, языку на котором он говорит, к окружающим его людям, родится у него внутри. А без любви к своему Отечеству и уважению к его истории и культуре невозможно воспитать гражданина и патриота, сформировать у ребенка чувство собственного достоинства.</a:t>
            </a:r>
          </a:p>
          <a:p>
            <a:pPr algn="just"/>
            <a:r>
              <a:rPr lang="ru-RU" sz="1800" dirty="0"/>
              <a:t>Поэтому </a:t>
            </a:r>
            <a:r>
              <a:rPr lang="ru-RU" sz="1800" u="sng" dirty="0">
                <a:solidFill>
                  <a:srgbClr val="C00000"/>
                </a:solidFill>
              </a:rPr>
              <a:t>целью</a:t>
            </a:r>
            <a:r>
              <a:rPr lang="ru-RU" sz="1800" dirty="0"/>
              <a:t> воспитательной системы гражданско-патриотического воспитания является: создание условий для формирования личности гражданина и патриота России с присущими ему ценностями, взглядами, ориентациями, установками, мотивами деятельности и поведения.</a:t>
            </a:r>
          </a:p>
          <a:p>
            <a:r>
              <a:rPr lang="ru-RU" sz="1800" b="1" i="1" u="sng" dirty="0">
                <a:solidFill>
                  <a:srgbClr val="C00000"/>
                </a:solidFill>
              </a:rPr>
              <a:t>Задачи:  </a:t>
            </a:r>
            <a:endParaRPr lang="ru-RU" sz="1800" b="1" i="1" u="sng" dirty="0" smtClean="0">
              <a:solidFill>
                <a:srgbClr val="C00000"/>
              </a:solidFill>
            </a:endParaRPr>
          </a:p>
          <a:p>
            <a:r>
              <a:rPr lang="ru-RU" sz="1800" dirty="0" smtClean="0"/>
              <a:t>* </a:t>
            </a:r>
            <a:r>
              <a:rPr lang="ru-RU" sz="1800" dirty="0"/>
              <a:t>формирование у учащихся гражданской культуры;                                                                                    * формирование патриотических чувств;                                                                                                                      * передача и развитие лучших традиций российского воинства, участие в подготовке учащихся к воинской службе;                                                                                                                                  * развитие личности гражданина и патриота, способного к служению Отечеству и защите    интересов страны;</a:t>
            </a:r>
          </a:p>
          <a:p>
            <a:r>
              <a:rPr lang="ru-RU" sz="1800" dirty="0"/>
              <a:t>* физическое развитие учащихся;                                                                                                                              * воспитание стремления к гармонизации межнациональных отношений и негативного отношения к проявлениям экстремизма;</a:t>
            </a:r>
          </a:p>
          <a:p>
            <a:r>
              <a:rPr lang="ru-RU" sz="1800" dirty="0"/>
              <a:t>* воспитание чувства гордости за свою страну, уважения к культурному и историческому прошлому России, к традициям родного края;</a:t>
            </a:r>
          </a:p>
          <a:p>
            <a:r>
              <a:rPr lang="ru-RU" sz="1800" dirty="0"/>
              <a:t>*пропаганда здорового образа жизни;                                                                                                      *включение ребёнка в созидательную деятельность на благо своего города, своей страны.</a:t>
            </a:r>
          </a:p>
          <a:p>
            <a:endParaRPr lang="ru-RU" dirty="0"/>
          </a:p>
        </p:txBody>
      </p:sp>
      <p:pic>
        <p:nvPicPr>
          <p:cNvPr id="1026" name="Picture 2" descr="D:\фото мне\2015-04-08 10.08.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916996"/>
            <a:ext cx="1704188" cy="127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 мне\IMG_08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941168"/>
            <a:ext cx="1850172" cy="127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41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95"/>
    </mc:Choice>
    <mc:Fallback xmlns="">
      <p:transition spd="slow" advTm="2179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17582"/>
            <a:ext cx="6944652" cy="1531298"/>
          </a:xfrm>
        </p:spPr>
        <p:txBody>
          <a:bodyPr>
            <a:noAutofit/>
          </a:bodyPr>
          <a:lstStyle/>
          <a:p>
            <a:r>
              <a:rPr lang="ru-RU" sz="1600" b="1" i="1" dirty="0">
                <a:solidFill>
                  <a:srgbClr val="C00000"/>
                </a:solidFill>
              </a:rPr>
              <a:t>Над достижением поставленных цели и задач работает весь педагогический коллектив школы. Вся его работа подчинена личностно-ориентированному подходу в образовании и воспитании, и направлена на реализацию модели гражданско-патриотического воспитания по следующим взаимосвязанным и дополняющим друг друга  </a:t>
            </a:r>
            <a:r>
              <a:rPr lang="ru-RU" sz="1600" b="1" i="1" u="sng" dirty="0">
                <a:solidFill>
                  <a:srgbClr val="C00000"/>
                </a:solidFill>
              </a:rPr>
              <a:t>направлениям: </a:t>
            </a:r>
            <a:r>
              <a:rPr lang="ru-RU" sz="1600" b="1" dirty="0" smtClean="0">
                <a:solidFill>
                  <a:srgbClr val="C00000"/>
                </a:solidFill>
              </a:rPr>
              <a:t/>
            </a:r>
            <a:br>
              <a:rPr lang="ru-RU" sz="1600" b="1" dirty="0" smtClean="0">
                <a:solidFill>
                  <a:srgbClr val="C00000"/>
                </a:solidFill>
              </a:rPr>
            </a:b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2204864"/>
            <a:ext cx="6196405" cy="330218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 </a:t>
            </a:r>
            <a:r>
              <a:rPr lang="ru-RU" sz="1800" b="1" i="1" dirty="0"/>
              <a:t>Связь </a:t>
            </a:r>
            <a:r>
              <a:rPr lang="ru-RU" sz="1800" b="1" i="1" dirty="0" smtClean="0"/>
              <a:t>поколений</a:t>
            </a:r>
          </a:p>
          <a:p>
            <a:r>
              <a:rPr lang="ru-RU" sz="1800" dirty="0" smtClean="0"/>
              <a:t> </a:t>
            </a:r>
            <a:r>
              <a:rPr lang="ru-RU" sz="1800" b="1" i="1" dirty="0"/>
              <a:t>Растим патриота и гражданина</a:t>
            </a:r>
            <a:r>
              <a:rPr lang="ru-RU" sz="1800" b="1" dirty="0"/>
              <a:t> </a:t>
            </a:r>
            <a:endParaRPr lang="ru-RU" sz="1800" b="1" dirty="0" smtClean="0"/>
          </a:p>
          <a:p>
            <a:r>
              <a:rPr lang="ru-RU" sz="1800" dirty="0" smtClean="0"/>
              <a:t> </a:t>
            </a:r>
            <a:r>
              <a:rPr lang="ru-RU" sz="1800" b="1" i="1" dirty="0"/>
              <a:t>Мир семьи </a:t>
            </a:r>
            <a:endParaRPr lang="ru-RU" sz="1800" b="1" i="1" dirty="0" smtClean="0"/>
          </a:p>
          <a:p>
            <a:r>
              <a:rPr lang="ru-RU" sz="1800" dirty="0" smtClean="0"/>
              <a:t> </a:t>
            </a:r>
            <a:r>
              <a:rPr lang="ru-RU" sz="1800" b="1" i="1" dirty="0"/>
              <a:t>В здоровом теле – здоровый дух</a:t>
            </a:r>
            <a:r>
              <a:rPr lang="ru-RU" sz="1800" dirty="0"/>
              <a:t> </a:t>
            </a:r>
            <a:endParaRPr lang="ru-RU" sz="1800" dirty="0" smtClean="0"/>
          </a:p>
          <a:p>
            <a:r>
              <a:rPr lang="ru-RU" sz="1800" dirty="0" smtClean="0"/>
              <a:t> </a:t>
            </a:r>
            <a:r>
              <a:rPr lang="ru-RU" sz="1800" b="1" i="1" dirty="0"/>
              <a:t>Трудовое направление </a:t>
            </a:r>
            <a:endParaRPr lang="ru-RU" sz="1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15723"/>
            <a:ext cx="2448272" cy="180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Teacher\Desktop\562-Соколова-Натоло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15723"/>
            <a:ext cx="2459765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8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45"/>
    </mc:Choice>
    <mc:Fallback xmlns="">
      <p:transition spd="slow" advTm="1744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692696"/>
            <a:ext cx="4917137" cy="739210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Связь </a:t>
            </a:r>
            <a:r>
              <a:rPr lang="ru-RU" sz="2400" b="1" i="1" dirty="0" smtClean="0">
                <a:solidFill>
                  <a:srgbClr val="C00000"/>
                </a:solidFill>
              </a:rPr>
              <a:t>поколений. 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340768"/>
            <a:ext cx="6637352" cy="4382301"/>
          </a:xfrm>
        </p:spPr>
        <p:txBody>
          <a:bodyPr>
            <a:normAutofit/>
          </a:bodyPr>
          <a:lstStyle/>
          <a:p>
            <a:r>
              <a:rPr lang="ru-RU" sz="1200" u="sng" dirty="0"/>
              <a:t>Цель: </a:t>
            </a:r>
            <a:r>
              <a:rPr lang="ru-RU" sz="1200" dirty="0"/>
              <a:t>Осознание учащимися нравственной ценности причастности к судьбе Отечества, его прошлому, настоящему и будущему.                                                                                                                                            </a:t>
            </a:r>
            <a:r>
              <a:rPr lang="ru-RU" sz="1200" u="sng" dirty="0"/>
              <a:t>Реализация через</a:t>
            </a:r>
            <a:r>
              <a:rPr lang="ru-RU" sz="1200" dirty="0"/>
              <a:t>: </a:t>
            </a:r>
            <a:endParaRPr lang="ru-RU" sz="1200" dirty="0" smtClean="0"/>
          </a:p>
          <a:p>
            <a:r>
              <a:rPr lang="ru-RU" sz="1200" dirty="0" smtClean="0"/>
              <a:t>тематические </a:t>
            </a:r>
            <a:r>
              <a:rPr lang="ru-RU" sz="1200" dirty="0"/>
              <a:t>классные часы, радиопередачи; выставки рисунков; создание школьной Книги Памяти; стали хорошей традицией Уроки Мужества с воинами-интернационалистами, к которым учащиеся готовят песни под гитару и стихи солдат, прошедших «Горячие точки»; встречи с участниками районного поискового отряда; с ветеранами Великой Отечественной войны; проведение Вахты Памяти; посещение на дому учителей школы - бывших блокадников; подготовка концертов для ветеранов «Дорогами войны» и литературно-музыкальных композиций «Блокадной Памяти страницы»; просмотр видеофильмов; участие в конкурсах военно-патриотической песни; проведение традиционных «Смотров строя и песни» с приглашение офицеров Российской армии; посещение музеев и др. Акции «Открытка ветерану», «Посылка солдату», «Общешкольная свеча Памяти», возложение цветов к памятным местам, участие в работе районных поисковых отрядов и др. </a:t>
            </a:r>
          </a:p>
        </p:txBody>
      </p:sp>
      <p:pic>
        <p:nvPicPr>
          <p:cNvPr id="2050" name="Picture 2" descr="C:\Users\i.hismatullina\Desktop\Наши фото\Фото 2015-2016 уч.г\Январь\Урок Мужества и ветераны\DSCF46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2" r="9895"/>
          <a:stretch/>
        </p:blipFill>
        <p:spPr bwMode="auto">
          <a:xfrm>
            <a:off x="5652120" y="4221088"/>
            <a:ext cx="2580160" cy="197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.hismatullina\Desktop\Наши фото\Фото 2014-2015 уч.г\Февраль 2015г\Школьный Смотр строя и песни. 2015г\DSC000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21088"/>
            <a:ext cx="2800593" cy="197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46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30"/>
    </mc:Choice>
    <mc:Fallback xmlns="">
      <p:transition spd="slow" advTm="1563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6069265" cy="59519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Растим патриота и </a:t>
            </a:r>
            <a:r>
              <a:rPr lang="ru-RU" sz="2400" b="1" dirty="0" smtClean="0">
                <a:solidFill>
                  <a:srgbClr val="C00000"/>
                </a:solidFill>
              </a:rPr>
              <a:t>гражданина.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124744"/>
            <a:ext cx="6196405" cy="4598325"/>
          </a:xfrm>
        </p:spPr>
        <p:txBody>
          <a:bodyPr>
            <a:normAutofit/>
          </a:bodyPr>
          <a:lstStyle/>
          <a:p>
            <a:r>
              <a:rPr lang="ru-RU" sz="1400" b="1" u="sng" dirty="0"/>
              <a:t>Цель: </a:t>
            </a:r>
            <a:r>
              <a:rPr lang="ru-RU" sz="1400" dirty="0"/>
              <a:t>Формирование гражданской и правовой направленности личности, активной жизненной позиции.                                                                                                                                    </a:t>
            </a:r>
            <a:r>
              <a:rPr lang="ru-RU" sz="1400" b="1" u="sng" dirty="0"/>
              <a:t>Реализация через: </a:t>
            </a:r>
            <a:r>
              <a:rPr lang="ru-RU" sz="1400" dirty="0"/>
              <a:t>тематические классные часы; Единые дни правовых знаний; беседы «Наши права и обязанности»; встречи с помощником депутата Козловым М. по теме «Конституция РФ»; проведение игры-дискуссии «Если бы я был Депутатом…»; уроки правопорядка; разработали собственный дневник учащегося нашей школы, в котором содержится полезная информация, советы, нормы и правила поведения.                                                                                                                                                   Формируя правовую направленность, мы стараемся приучать детей соблюдать действующие в обществе и в школе нормы и правила поведения, обучаем культуре поведения, в том числе и на дороге.                                                                                                                                       Ежегодно в конце учебного года проводим торжественные награждения активистов, отличников, победителей конкурсного и олимпиадного движения. </a:t>
            </a:r>
          </a:p>
        </p:txBody>
      </p:sp>
      <p:pic>
        <p:nvPicPr>
          <p:cNvPr id="3075" name="Picture 3" descr="C:\Users\i.hismatullina\Desktop\Познаю мир\Правовое\2011-2012 уч.г\Единый информационный день безопасности\SDC11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37112"/>
            <a:ext cx="2330934" cy="17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.hismatullina\Desktop\Наши фото\Фото 2014-2015 уч.г\Декабрь 2014-15 уч.г\День конституции\Встреча с М.Козловым\DSCF35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37112"/>
            <a:ext cx="2965667" cy="17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4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50"/>
    </mc:Choice>
    <mc:Fallback xmlns="">
      <p:transition spd="slow" advTm="1765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7" y="620688"/>
            <a:ext cx="3168352" cy="648072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Мир </a:t>
            </a:r>
            <a:r>
              <a:rPr lang="ru-RU" sz="2400" b="1" i="1" dirty="0" smtClean="0">
                <a:solidFill>
                  <a:srgbClr val="C00000"/>
                </a:solidFill>
              </a:rPr>
              <a:t>семьи.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196752"/>
            <a:ext cx="6196405" cy="4526317"/>
          </a:xfrm>
        </p:spPr>
        <p:txBody>
          <a:bodyPr>
            <a:normAutofit/>
          </a:bodyPr>
          <a:lstStyle/>
          <a:p>
            <a:r>
              <a:rPr lang="ru-RU" sz="1600" b="1" u="sng" dirty="0"/>
              <a:t>Цель: </a:t>
            </a:r>
            <a:r>
              <a:rPr lang="ru-RU" sz="1600" dirty="0"/>
              <a:t>Осознание семьи как важнейшей жизненной ценности.                                                                                                             </a:t>
            </a:r>
            <a:r>
              <a:rPr lang="ru-RU" sz="1600" b="1" u="sng" dirty="0"/>
              <a:t>Реализация через: </a:t>
            </a:r>
            <a:r>
              <a:rPr lang="ru-RU" sz="1600" dirty="0"/>
              <a:t>родительские собрания, родительский лекторий по вопросам обучения и воспитания, индивидуальное консультирование, встречи с психологом ЦСПСД, совместные мероприятия, проведение родительского часа чтения, анкетирование, тематические классные часы, праздник «День матери», выставки портретов «Наши мамы», выпуск газет «Профессии мам», торжественное награждение родителей, активно участвующих в жизни школы и др. </a:t>
            </a:r>
          </a:p>
        </p:txBody>
      </p:sp>
      <p:pic>
        <p:nvPicPr>
          <p:cNvPr id="4098" name="Picture 2" descr="C:\Users\i.hismatullina\Desktop\Мой мир\Праздники\2011-2012 уч.г\День матери\27.11.во 2 в\День матери\IMG_32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5064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i.hismatullina\Desktop\Мой мир\Праздники\2011-2012 уч.г\День матери\27.11.во 2 в\День матери\IMG_32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05064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38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2"/>
    </mc:Choice>
    <mc:Fallback xmlns="">
      <p:transition spd="slow" advTm="1705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5493201" cy="523186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В здоровом теле – здоровый </a:t>
            </a:r>
            <a:r>
              <a:rPr lang="ru-RU" sz="2400" b="1" i="1" dirty="0" smtClean="0">
                <a:solidFill>
                  <a:srgbClr val="C00000"/>
                </a:solidFill>
              </a:rPr>
              <a:t>дух.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124744"/>
            <a:ext cx="6196405" cy="4598325"/>
          </a:xfrm>
        </p:spPr>
        <p:txBody>
          <a:bodyPr>
            <a:normAutofit/>
          </a:bodyPr>
          <a:lstStyle/>
          <a:p>
            <a:pPr algn="just"/>
            <a:r>
              <a:rPr lang="ru-RU" sz="1400" b="1" u="sng" dirty="0"/>
              <a:t>Цель: </a:t>
            </a:r>
            <a:r>
              <a:rPr lang="ru-RU" sz="1400" dirty="0"/>
              <a:t>Создание условий для формирования, поддержки и развития здорового образа жизни.</a:t>
            </a:r>
            <a:r>
              <a:rPr lang="ru-RU" sz="1400" b="1" dirty="0"/>
              <a:t>                                                                                                                                                                   </a:t>
            </a:r>
            <a:r>
              <a:rPr lang="ru-RU" sz="1400" b="1" u="sng" dirty="0"/>
              <a:t>Реализация через:</a:t>
            </a:r>
            <a:r>
              <a:rPr lang="ru-RU" sz="1400" u="sng" dirty="0"/>
              <a:t> </a:t>
            </a:r>
            <a:r>
              <a:rPr lang="ru-RU" sz="1400" dirty="0"/>
              <a:t>спортивные соревнования «А, ну-ка, мальчики!», «Выше, дальше, быстрее!», «Весёлые старты», посвященные Дню защитника Отечества и Дням воинской Славы; соревнования по прикладным видам спорта, спортивные секции «Баскетбол», «Волейбол», «Лёгкая атлетика», спортивные игры, работа стадиона, Дни здоровья</a:t>
            </a:r>
            <a:r>
              <a:rPr lang="ru-RU" sz="1400" dirty="0" smtClean="0"/>
              <a:t>, лекции врачей молодежной консультации, принимаем участие в районном конкурсе «Класс – свободный от курения», проводим игровые </a:t>
            </a:r>
            <a:r>
              <a:rPr lang="ru-RU" sz="1400" dirty="0"/>
              <a:t>переменки, динамические паузы на уроках, ежедневная утренняя общешкольная музыкальная зарядка и др. В школе уделяется большое внимание использованию </a:t>
            </a:r>
            <a:r>
              <a:rPr lang="ru-RU" sz="1400" dirty="0" err="1"/>
              <a:t>здоровьесберегающих</a:t>
            </a:r>
            <a:r>
              <a:rPr lang="ru-RU" sz="1400" dirty="0"/>
              <a:t> технологий при организации учебно-воспитательного процесса. </a:t>
            </a:r>
            <a:endParaRPr lang="ru-RU" sz="1400" dirty="0" smtClean="0"/>
          </a:p>
          <a:p>
            <a:pPr algn="just"/>
            <a:r>
              <a:rPr lang="ru-RU" sz="1400" dirty="0" smtClean="0"/>
              <a:t>Ежегодно участвуем в районном конкурсе </a:t>
            </a:r>
            <a:r>
              <a:rPr lang="ru-RU" sz="1400" dirty="0"/>
              <a:t>компьютерного плаката </a:t>
            </a:r>
            <a:r>
              <a:rPr lang="ru-RU" sz="1400" dirty="0" smtClean="0"/>
              <a:t>«ШКОЛА </a:t>
            </a:r>
            <a:r>
              <a:rPr lang="ru-RU" sz="1400" dirty="0"/>
              <a:t>– ТЕРРИТОРИЯ ЗДОРОВЬЯ</a:t>
            </a:r>
            <a:r>
              <a:rPr lang="ru-RU" sz="1400" dirty="0" smtClean="0"/>
              <a:t>».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5122" name="Picture 2" descr="C:\Users\i.hismatullina\Desktop\Мой мир\Праздники\2011-2012 уч.г\8 Марта\Спортивная эстафета к 8 Марта Эй, девчонки!\SDC136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151" y="4509120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67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78"/>
    </mc:Choice>
    <mc:Fallback xmlns="">
      <p:transition spd="slow" advTm="1807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5637217" cy="595194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Трудовое </a:t>
            </a:r>
            <a:r>
              <a:rPr lang="ru-RU" sz="2400" b="1" i="1" dirty="0" smtClean="0">
                <a:solidFill>
                  <a:srgbClr val="C00000"/>
                </a:solidFill>
              </a:rPr>
              <a:t>направление.</a:t>
            </a:r>
            <a:r>
              <a:rPr lang="ru-RU" sz="2400" b="1" i="1" dirty="0" smtClean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340768"/>
            <a:ext cx="6196405" cy="4382301"/>
          </a:xfrm>
        </p:spPr>
        <p:txBody>
          <a:bodyPr>
            <a:normAutofit/>
          </a:bodyPr>
          <a:lstStyle/>
          <a:p>
            <a:pPr algn="just"/>
            <a:r>
              <a:rPr lang="ru-RU" sz="1400" b="1" u="sng" dirty="0"/>
              <a:t>Цель:</a:t>
            </a:r>
            <a:r>
              <a:rPr lang="ru-RU" sz="1400" dirty="0"/>
              <a:t> создание условий для воспитания трудолюбия учащихся и развития навыков по организации трудовой деятельности.</a:t>
            </a:r>
            <a:r>
              <a:rPr lang="ru-RU" sz="1400" b="1" dirty="0"/>
              <a:t>                                                                                                    </a:t>
            </a:r>
            <a:r>
              <a:rPr lang="ru-RU" sz="1400" b="1" u="sng" dirty="0"/>
              <a:t>Реализация через: </a:t>
            </a:r>
            <a:r>
              <a:rPr lang="ru-RU" sz="1400" dirty="0"/>
              <a:t>дежурство учащихся и учителей по школе и в столовой, участие в акции «Чистый лесопарк», акции «День чистоты» по уборке школы в конце четверти, участие в общегородских субботниках на пришкольной территории и в районном парковом хозяйстве «</a:t>
            </a:r>
            <a:r>
              <a:rPr lang="ru-RU" sz="1400" dirty="0" err="1"/>
              <a:t>Охтинка</a:t>
            </a:r>
            <a:r>
              <a:rPr lang="ru-RU" sz="1400" dirty="0"/>
              <a:t>» , экскурсии по профориентации, ярмарки учебных вакансий, </a:t>
            </a:r>
            <a:r>
              <a:rPr lang="ru-RU" sz="1400" dirty="0" err="1"/>
              <a:t>профориентационные</a:t>
            </a:r>
            <a:r>
              <a:rPr lang="ru-RU" sz="1400" dirty="0"/>
              <a:t>  встречи с представителями профессиональных средних и высших учебных заведений, </a:t>
            </a:r>
            <a:r>
              <a:rPr lang="ru-RU" sz="1400" dirty="0" err="1"/>
              <a:t>тренинговые</a:t>
            </a:r>
            <a:r>
              <a:rPr lang="ru-RU" sz="1400" dirty="0"/>
              <a:t> занятия с психологом ЦСПСД  по выбору профессии, создание презентаций «Интересные профессии».</a:t>
            </a:r>
          </a:p>
        </p:txBody>
      </p:sp>
      <p:pic>
        <p:nvPicPr>
          <p:cNvPr id="6146" name="Picture 2" descr="C:\Users\i.hismatullina\Desktop\Наши фото\Фото 2010-2011 уч.г\благоустройство\уборка территории\S63006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05063"/>
            <a:ext cx="2712300" cy="203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826" y="4005063"/>
            <a:ext cx="2721106" cy="203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32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49"/>
    </mc:Choice>
    <mc:Fallback xmlns="">
      <p:transition spd="slow" advTm="1844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5133161" cy="535283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Социальные связи.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340768"/>
            <a:ext cx="6196405" cy="36038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1400" dirty="0"/>
              <a:t>В вопросе воспитания гражданина и патриота школе помогают надежные партнеры:   </a:t>
            </a:r>
            <a:endParaRPr lang="ru-RU" sz="1400" dirty="0" smtClean="0"/>
          </a:p>
          <a:p>
            <a:r>
              <a:rPr lang="ru-RU" sz="1400" dirty="0" smtClean="0"/>
              <a:t>Санкт-Петербургская </a:t>
            </a:r>
            <a:r>
              <a:rPr lang="ru-RU" sz="1400" dirty="0"/>
              <a:t>общественная организация ветеранов (пенсионеров, инвалидов) войны, боевых действий, труда, Вооруженных сил и правоохранительных органов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«</a:t>
            </a:r>
            <a:r>
              <a:rPr lang="ru-RU" sz="1400" dirty="0"/>
              <a:t>Красногвардейский</a:t>
            </a:r>
            <a:r>
              <a:rPr lang="ru-RU" sz="1400" dirty="0" smtClean="0"/>
              <a:t>»</a:t>
            </a:r>
          </a:p>
          <a:p>
            <a:r>
              <a:rPr lang="ru-RU" sz="1400" dirty="0" smtClean="0"/>
              <a:t>Совет </a:t>
            </a:r>
            <a:r>
              <a:rPr lang="ru-RU" sz="1400" dirty="0"/>
              <a:t>матерей «Память АПРК «Курск» </a:t>
            </a:r>
            <a:endParaRPr lang="ru-RU" sz="1400" dirty="0" smtClean="0"/>
          </a:p>
          <a:p>
            <a:r>
              <a:rPr lang="ru-RU" sz="1400" dirty="0" smtClean="0"/>
              <a:t>Школьные музеи Красногвардейского района</a:t>
            </a:r>
          </a:p>
          <a:p>
            <a:r>
              <a:rPr lang="ru-RU" sz="1400" dirty="0" smtClean="0"/>
              <a:t>ДЮЦ </a:t>
            </a:r>
            <a:r>
              <a:rPr lang="ru-RU" sz="1400" dirty="0"/>
              <a:t>«Красногвардеец</a:t>
            </a:r>
            <a:r>
              <a:rPr lang="ru-RU" sz="1400" dirty="0" smtClean="0"/>
              <a:t>»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ДДЮТ </a:t>
            </a:r>
            <a:r>
              <a:rPr lang="ru-RU" sz="1400" dirty="0"/>
              <a:t>«На Ленской</a:t>
            </a:r>
            <a:r>
              <a:rPr lang="ru-RU" sz="1400" dirty="0" smtClean="0"/>
              <a:t>»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ЦДЮТТ </a:t>
            </a:r>
            <a:r>
              <a:rPr lang="ru-RU" sz="1400" dirty="0"/>
              <a:t>«</a:t>
            </a:r>
            <a:r>
              <a:rPr lang="ru-RU" sz="1400" dirty="0" err="1"/>
              <a:t>Охта</a:t>
            </a:r>
            <a:r>
              <a:rPr lang="ru-RU" sz="1400" dirty="0" smtClean="0"/>
              <a:t>»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районная </a:t>
            </a:r>
            <a:r>
              <a:rPr lang="ru-RU" sz="1400" dirty="0"/>
              <a:t>библиотека № </a:t>
            </a:r>
            <a:r>
              <a:rPr lang="ru-RU" sz="1400" dirty="0" smtClean="0"/>
              <a:t>5</a:t>
            </a:r>
          </a:p>
          <a:p>
            <a:r>
              <a:rPr lang="ru-RU" sz="1400" dirty="0" smtClean="0"/>
              <a:t>МО </a:t>
            </a:r>
            <a:r>
              <a:rPr lang="ru-RU" sz="1400" dirty="0"/>
              <a:t>«Пороховые</a:t>
            </a:r>
            <a:r>
              <a:rPr lang="ru-RU" sz="1400" dirty="0" smtClean="0"/>
              <a:t>»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МО </a:t>
            </a:r>
            <a:r>
              <a:rPr lang="ru-RU" sz="1400" dirty="0"/>
              <a:t>«Правый берег</a:t>
            </a:r>
            <a:r>
              <a:rPr lang="ru-RU" sz="1400" dirty="0" smtClean="0"/>
              <a:t>»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д/с </a:t>
            </a:r>
            <a:r>
              <a:rPr lang="ru-RU" sz="1400" dirty="0"/>
              <a:t>№ 27, 25, </a:t>
            </a:r>
            <a:r>
              <a:rPr lang="ru-RU" sz="1400" dirty="0" smtClean="0"/>
              <a:t>19</a:t>
            </a:r>
          </a:p>
          <a:p>
            <a:r>
              <a:rPr lang="ru-RU" sz="1400" dirty="0" smtClean="0"/>
              <a:t>ЦСПСД</a:t>
            </a:r>
          </a:p>
          <a:p>
            <a:pPr marL="0" indent="0">
              <a:buNone/>
            </a:pPr>
            <a:r>
              <a:rPr lang="ru-RU" sz="1400" dirty="0" smtClean="0"/>
              <a:t> </a:t>
            </a:r>
            <a:endParaRPr lang="ru-RU" sz="1400" dirty="0"/>
          </a:p>
          <a:p>
            <a:endParaRPr lang="ru-RU" sz="1400" dirty="0"/>
          </a:p>
        </p:txBody>
      </p:sp>
      <p:pic>
        <p:nvPicPr>
          <p:cNvPr id="5" name="Picture 3" descr="D:\фото мне\SDC121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76872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i.hismatullina\Desktop\Познаю мир\Познавательные\2011-2012уч.г\ЦДБ\2 в в библиотеке\SL37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33056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74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91"/>
    </mc:Choice>
    <mc:Fallback xmlns="">
      <p:transition spd="slow" advTm="1849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Создание  Путеводителя  «Музейные </a:t>
            </a:r>
            <a:r>
              <a:rPr lang="ru-RU" sz="2400" b="1" i="1" dirty="0">
                <a:solidFill>
                  <a:srgbClr val="C00000"/>
                </a:solidFill>
              </a:rPr>
              <a:t>странствия по школьным музеям  </a:t>
            </a:r>
            <a:r>
              <a:rPr lang="ru-RU" sz="2400" b="1" i="1" dirty="0" smtClean="0">
                <a:solidFill>
                  <a:srgbClr val="C00000"/>
                </a:solidFill>
              </a:rPr>
              <a:t>Красногвардейского </a:t>
            </a:r>
            <a:r>
              <a:rPr lang="ru-RU" sz="2400" b="1" i="1" dirty="0">
                <a:solidFill>
                  <a:srgbClr val="C00000"/>
                </a:solidFill>
              </a:rPr>
              <a:t>района»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endParaRPr lang="ru-RU" sz="1600" b="1" i="1" dirty="0" smtClean="0">
              <a:solidFill>
                <a:srgbClr val="C00000"/>
              </a:solidFill>
            </a:endParaRPr>
          </a:p>
          <a:p>
            <a:pPr algn="ctr"/>
            <a:endParaRPr lang="ru-RU" sz="1600" b="1" i="1" dirty="0">
              <a:solidFill>
                <a:srgbClr val="C00000"/>
              </a:solidFill>
            </a:endParaRPr>
          </a:p>
          <a:p>
            <a:pPr algn="ctr"/>
            <a:endParaRPr lang="ru-RU" sz="1600" b="1" i="1" dirty="0" smtClean="0">
              <a:solidFill>
                <a:srgbClr val="C00000"/>
              </a:solidFill>
            </a:endParaRPr>
          </a:p>
          <a:p>
            <a:pPr algn="ctr"/>
            <a:endParaRPr lang="ru-RU" sz="1600" b="1" i="1" dirty="0">
              <a:solidFill>
                <a:srgbClr val="C00000"/>
              </a:solidFill>
            </a:endParaRPr>
          </a:p>
          <a:p>
            <a:pPr algn="ctr"/>
            <a:endParaRPr lang="ru-RU" sz="1600" b="1" i="1" dirty="0" smtClean="0">
              <a:solidFill>
                <a:srgbClr val="C00000"/>
              </a:solidFill>
            </a:endParaRPr>
          </a:p>
          <a:p>
            <a:pPr algn="ctr"/>
            <a:endParaRPr lang="ru-RU" sz="1600" b="1" i="1" dirty="0">
              <a:solidFill>
                <a:srgbClr val="C00000"/>
              </a:solidFill>
            </a:endParaRPr>
          </a:p>
          <a:p>
            <a:pPr algn="ctr"/>
            <a:endParaRPr lang="ru-RU" sz="1600" b="1" i="1" dirty="0" smtClean="0">
              <a:solidFill>
                <a:srgbClr val="C00000"/>
              </a:solidFill>
            </a:endParaRPr>
          </a:p>
          <a:p>
            <a:pPr algn="ctr"/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8196" name="Picture 4" descr="F:\школа 562 Путеводитель\musei_vnutri_n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92896"/>
            <a:ext cx="3816423" cy="3312368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F:\школа 562 Путеводитель\musei_oblozh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8" y="2492896"/>
            <a:ext cx="3408798" cy="3312368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54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2"/>
    </mc:Choice>
    <mc:Fallback xmlns="">
      <p:transition spd="slow" advTm="1677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4824536" cy="463275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Работа на район, город.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412776"/>
            <a:ext cx="6196405" cy="431029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400" dirty="0"/>
              <a:t>С этими организациями у нас давние тесные дружеские связи, направленные на воспитание достойного подрастающего поколения.  Мы благодарны нашим партнерам за помощь и поддержку и в ответ стараемся сделать что-нибудь для них:                                                                                                                                                                       * так совместно с Советом матерей подводников было подготовлено и проведено торжественное открытие Памятной доски в честь погибшего моряка АПРК «Курск» - нашего бывшего ученика Алексея Митяева,                                                                                                                                                                 * подготовили и провели вечер встречи, изготовили своими руками памятные подарки для мамы Алексея;                                                                                                                                                                      * подготовили для жителей микрорайона выставку изделий декоративно-прикладного творчества, праздничный концерт в день Выборов;                                                                                     * провели на базе нашей школы районные соревнования по городошному спорту и   мини-футболу;                                                                                                                                                    *с огромным удовольствием готовим праздничные концерты и принимаем у себя ветеранов войны, блокадников;                                                                                                                       * любим приглашать в гости малышей из детских садов и готовим для них театрализованные постановки;                                                                                                                                                                    * организовали и провели вечер встречи Депутата Законодательного Собрания  </a:t>
            </a:r>
            <a:r>
              <a:rPr lang="ru-RU" sz="1400" dirty="0" err="1"/>
              <a:t>А.И.Кущака</a:t>
            </a:r>
            <a:r>
              <a:rPr lang="ru-RU" sz="1400" dirty="0"/>
              <a:t>  с жителями микрорайона.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88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10"/>
    </mc:Choice>
    <mc:Fallback xmlns="">
      <p:transition spd="slow" advTm="2051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5205169" cy="607291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Экспозиции в школе.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340768"/>
            <a:ext cx="6196405" cy="3603812"/>
          </a:xfrm>
        </p:spPr>
        <p:txBody>
          <a:bodyPr>
            <a:normAutofit/>
          </a:bodyPr>
          <a:lstStyle/>
          <a:p>
            <a:pPr algn="just"/>
            <a:r>
              <a:rPr lang="ru-RU" sz="1400" dirty="0"/>
              <a:t>В нашей школе нет своего музея, но есть Уголок боевой славы, рассказывающий о подвиге блокадного Ленинграда, о Дороге Жизни. На стенде представлены воспоминания блокадников – наших бывших учителей – о зловещих страницах военной истории нашего города.                                                                                                                                                                          </a:t>
            </a:r>
          </a:p>
          <a:p>
            <a:pPr algn="just"/>
            <a:r>
              <a:rPr lang="ru-RU" sz="1400" dirty="0"/>
              <a:t>4 года назад мы открыли в школе Памятную доску и небольшую экспозицию, посвященную Памяти нашего ученика, Алексея Митяева, геройски погибшего на АПРК «Курск».                                                                                                                                      Возле этих Героических Уголков проходят патриотические беседы и Минуты молчания.</a:t>
            </a:r>
          </a:p>
          <a:p>
            <a:endParaRPr lang="ru-RU" dirty="0"/>
          </a:p>
        </p:txBody>
      </p:sp>
      <p:pic>
        <p:nvPicPr>
          <p:cNvPr id="8195" name="Picture 3" descr="C:\Users\i.hismatullina\Desktop\Я-Петербуржец\Патриотика\2011-2012\Мемориальная доска\Памятно-траурное мероприятие\IMG_44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61048"/>
            <a:ext cx="3379721" cy="225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i.hismatullina\Desktop\Я-Петербуржец\Патриотика\2010-2011\Блокада\Уголок боевой Славы\SDC105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73023"/>
            <a:ext cx="2940327" cy="222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05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96"/>
    </mc:Choice>
    <mc:Fallback xmlns="">
      <p:transition spd="slow" advTm="1779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01665"/>
            <a:ext cx="5637217" cy="535283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Допризывная подготовка.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059832" y="1052736"/>
            <a:ext cx="93610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043674" y="989112"/>
            <a:ext cx="896478" cy="4956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72341"/>
              </p:ext>
            </p:extLst>
          </p:nvPr>
        </p:nvGraphicFramePr>
        <p:xfrm>
          <a:off x="1547664" y="1452367"/>
          <a:ext cx="6096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47824">
                <a:tc>
                  <a:txBody>
                    <a:bodyPr/>
                    <a:lstStyle/>
                    <a:p>
                      <a:pPr marL="274320" marR="0" lvl="0" indent="-27432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AA2B1E"/>
                        </a:buClr>
                        <a:buSzPct val="85000"/>
                        <a:buFont typeface="Brush Script MT" pitchFamily="66" charset="0"/>
                        <a:buChar char="O"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военно-патриотическое  воспитание (классные и школьные мероприятия)</a:t>
                      </a:r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74320" marR="0" lvl="0" indent="-27432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AA2B1E"/>
                        </a:buClr>
                        <a:buSzPct val="85000"/>
                        <a:buFont typeface="Brush Script MT" pitchFamily="66" charset="0"/>
                        <a:buChar char="O"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получение начальных знаний в                 области обороны на занятиях по основам военной службы (ОБЖ).</a:t>
                      </a:r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029" name="Picture 5" descr="D:\фото мне\Ta9uSQ5gy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348880"/>
            <a:ext cx="2584199" cy="21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фото мне\SAM_17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51668"/>
            <a:ext cx="4022504" cy="226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фото мне\IMG_03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003" y="4345854"/>
            <a:ext cx="205045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4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68"/>
    </mc:Choice>
    <mc:Fallback xmlns="">
      <p:transition spd="slow" advTm="17668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92696"/>
            <a:ext cx="4125049" cy="667202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Работа с ветеранами.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484784"/>
            <a:ext cx="6196405" cy="4238285"/>
          </a:xfrm>
        </p:spPr>
        <p:txBody>
          <a:bodyPr>
            <a:normAutofit/>
          </a:bodyPr>
          <a:lstStyle/>
          <a:p>
            <a:pPr algn="r"/>
            <a:r>
              <a:rPr lang="ru-RU" sz="1200" dirty="0"/>
              <a:t>Вы пришли с Победою домой,</a:t>
            </a:r>
            <a:br>
              <a:rPr lang="ru-RU" sz="1200" dirty="0"/>
            </a:br>
            <a:r>
              <a:rPr lang="ru-RU" sz="1200" dirty="0"/>
              <a:t>Вас встречали в городах с цветами.</a:t>
            </a:r>
            <a:br>
              <a:rPr lang="ru-RU" sz="1200" dirty="0"/>
            </a:br>
            <a:r>
              <a:rPr lang="ru-RU" sz="1200" dirty="0"/>
              <a:t>Ветераны той Великой, мировой,</a:t>
            </a:r>
            <a:br>
              <a:rPr lang="ru-RU" sz="1200" dirty="0"/>
            </a:br>
            <a:r>
              <a:rPr lang="ru-RU" sz="1200" dirty="0" smtClean="0"/>
              <a:t>Вся </a:t>
            </a:r>
            <a:r>
              <a:rPr lang="ru-RU" sz="1200" dirty="0"/>
              <a:t>страна теперь гордится вами</a:t>
            </a:r>
            <a:r>
              <a:rPr lang="ru-RU" sz="1200" dirty="0" smtClean="0"/>
              <a:t>!</a:t>
            </a:r>
          </a:p>
          <a:p>
            <a:pPr algn="r"/>
            <a:endParaRPr lang="ru-RU" sz="1200" dirty="0"/>
          </a:p>
          <a:p>
            <a:r>
              <a:rPr lang="ru-RU" sz="1100" dirty="0"/>
              <a:t>Быстро летит время: дети подрастают, а старшее поколение уходит. Все меньше ветеранов приходит на Парад Победы, все заметнее редеют их ряды.                                                               </a:t>
            </a:r>
            <a:endParaRPr lang="ru-RU" sz="1100" dirty="0" smtClean="0"/>
          </a:p>
          <a:p>
            <a:r>
              <a:rPr lang="ru-RU" sz="1100" dirty="0" smtClean="0"/>
              <a:t>Мы </a:t>
            </a:r>
            <a:r>
              <a:rPr lang="ru-RU" sz="1100" dirty="0"/>
              <a:t>стараемся не упустить время, приглашаем ветеранов, пожилых людей на Уроки Мужества, готовим и проводим для них праздничные концерты «С Днем Победы»,  «Песни военных лет», «Никто не забыт, ничто не забыто». </a:t>
            </a:r>
            <a:endParaRPr lang="ru-RU" sz="1100" dirty="0" smtClean="0"/>
          </a:p>
          <a:p>
            <a:r>
              <a:rPr lang="ru-RU" sz="1100" dirty="0" smtClean="0"/>
              <a:t>Стало </a:t>
            </a:r>
            <a:r>
              <a:rPr lang="ru-RU" sz="1100" dirty="0"/>
              <a:t>доброй традицией наших ребят делать своими руками и подписывать поздравительные открытки ко Дню полного снятия блокады Ленинграда, ко Дню Победы, а потом дарить их ветеранам, пожилым людям прямо на улицах нашего </a:t>
            </a:r>
            <a:r>
              <a:rPr lang="ru-RU" sz="1100" dirty="0" smtClean="0"/>
              <a:t>района. </a:t>
            </a:r>
            <a:r>
              <a:rPr lang="ru-RU" sz="1100" dirty="0"/>
              <a:t>Для ребят такая акция «Поздравь ветерана» является очень важным воспитывающим моментом.                                          </a:t>
            </a:r>
          </a:p>
          <a:p>
            <a:endParaRPr lang="ru-RU" sz="1300" dirty="0"/>
          </a:p>
          <a:p>
            <a:endParaRPr lang="ru-RU" dirty="0"/>
          </a:p>
        </p:txBody>
      </p:sp>
      <p:pic>
        <p:nvPicPr>
          <p:cNvPr id="9218" name="Picture 2" descr="C:\Users\i.hismatullina\Desktop\Я-Петербуржец\Патриотика\2010-2011\Блокада\Концерт для блокадников\SDC10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21088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i.hismatullina\Desktop\Я-Петербуржец\Патриотика\2011-2012\Блокада\Посещение блокадника Матысяк Г.П\S63015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456" y="4293096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46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19"/>
    </mc:Choice>
    <mc:Fallback xmlns="">
      <p:transition spd="slow" advTm="1661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Количественные показатели по ГБОУ СОШ № 562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540441"/>
              </p:ext>
            </p:extLst>
          </p:nvPr>
        </p:nvGraphicFramePr>
        <p:xfrm>
          <a:off x="1463675" y="2119313"/>
          <a:ext cx="6196013" cy="360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3589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9801" y="2348880"/>
            <a:ext cx="6196405" cy="1440160"/>
          </a:xfrm>
          <a:ln w="57150">
            <a:solidFill>
              <a:srgbClr val="FF0000"/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rgbClr val="C00000"/>
                </a:solidFill>
              </a:rPr>
              <a:t>Быть полезным для общества, быть добрым, щедрым для людей, любить и быть защитником своей Родины – это то главное, что мы должны воспитать в детях.</a:t>
            </a:r>
          </a:p>
          <a:p>
            <a:endParaRPr lang="ru-RU" sz="1800" dirty="0"/>
          </a:p>
        </p:txBody>
      </p:sp>
      <p:pic>
        <p:nvPicPr>
          <p:cNvPr id="1027" name="Picture 3" descr="C:\Users\Teacher\Desktop\ornament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97152"/>
            <a:ext cx="7272808" cy="107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0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56"/>
    </mc:Choice>
    <mc:Fallback xmlns="">
      <p:transition spd="slow" advTm="7956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289</TotalTime>
  <Words>1299</Words>
  <Application>Microsoft Office PowerPoint</Application>
  <PresentationFormat>Экран (4:3)</PresentationFormat>
  <Paragraphs>87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Кнопка</vt:lpstr>
      <vt:lpstr>   «Патриотическое воспитание граждан Российской Федерации»  ГБОУ СОШ № 562 Красногвардейского района г. Санкт-Петербурга</vt:lpstr>
      <vt:lpstr>Презентация PowerPoint</vt:lpstr>
      <vt:lpstr>Что мы понимаем под гражданско-патриотическим воспитанием? </vt:lpstr>
      <vt:lpstr>Презентация PowerPoint</vt:lpstr>
      <vt:lpstr>Над достижением поставленных цели и задач работает весь педагогический коллектив школы. Вся его работа подчинена личностно-ориентированному подходу в образовании и воспитании, и направлена на реализацию модели гражданско-патриотического воспитания по следующим взаимосвязанным и дополняющим друг друга  направлениям:  </vt:lpstr>
      <vt:lpstr>Связь поколений. </vt:lpstr>
      <vt:lpstr>Растим патриота и гражданина. </vt:lpstr>
      <vt:lpstr>Мир семьи. </vt:lpstr>
      <vt:lpstr>В здоровом теле – здоровый дух. </vt:lpstr>
      <vt:lpstr>Трудовое направление. </vt:lpstr>
      <vt:lpstr>Социальные связи.</vt:lpstr>
      <vt:lpstr>Создание  Путеводителя  «Музейные странствия по школьным музеям  Красногвардейского района» </vt:lpstr>
      <vt:lpstr>Работа на район, город.</vt:lpstr>
      <vt:lpstr>Экспозиции в школе.</vt:lpstr>
      <vt:lpstr>Допризывная подготовка.</vt:lpstr>
      <vt:lpstr>Работа с ветеранами.</vt:lpstr>
      <vt:lpstr>Количественные показатели по ГБОУ СОШ № 562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«Патриотическое воспитание граждан Российской Федерации»  ГБОУ СОШ № 562 Красногвардейского района г. Санкт-Петербурга</dc:title>
  <dc:creator>Teacher</dc:creator>
  <cp:lastModifiedBy>Дершевич О. М.</cp:lastModifiedBy>
  <cp:revision>39</cp:revision>
  <dcterms:created xsi:type="dcterms:W3CDTF">2016-02-12T08:59:45Z</dcterms:created>
  <dcterms:modified xsi:type="dcterms:W3CDTF">2017-04-21T09:36:59Z</dcterms:modified>
</cp:coreProperties>
</file>